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5" r:id="rId5"/>
    <p:sldId id="261" r:id="rId6"/>
    <p:sldId id="266" r:id="rId7"/>
    <p:sldId id="268" r:id="rId8"/>
    <p:sldId id="256" r:id="rId9"/>
    <p:sldId id="259" r:id="rId10"/>
    <p:sldId id="262" r:id="rId11"/>
    <p:sldId id="274" r:id="rId12"/>
    <p:sldId id="275" r:id="rId13"/>
    <p:sldId id="276" r:id="rId14"/>
    <p:sldId id="277" r:id="rId15"/>
    <p:sldId id="281" r:id="rId16"/>
    <p:sldId id="278" r:id="rId17"/>
    <p:sldId id="282" r:id="rId18"/>
    <p:sldId id="283" r:id="rId19"/>
    <p:sldId id="280" r:id="rId20"/>
    <p:sldId id="284" r:id="rId21"/>
    <p:sldId id="27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B6CB-8D67-ADB5-4BBB-BBBB573CD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AA351C-97EB-1457-6A27-B9F8BBDE9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31635-0661-6904-8FAD-3DAAD80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81876-28F5-6570-54B5-4C962A67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DF7E6-F1DD-A4FA-E938-AE6A52E8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87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662E1-86B5-B71E-C2FC-1AD79870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14DFCC-D23A-27D1-F949-D18CD6E0A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C8500-9DD2-EC84-62D3-4B5C751C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242828-2AE0-43C6-5BBA-BA73A24D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1284E5-AF16-6AFC-0094-F6AC9687A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08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59BE0C-39C4-1595-38C2-CCDD1EAF8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4EBEAE-9B2C-F2B3-7663-ADEDE075C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44D97-123D-3006-2103-7BF1A8B6F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91DFD8-681A-45BE-C333-B21EFC3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46557-3421-3DDA-0AEA-9E12AA14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83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82043-32BE-7D53-53E5-BA04B1A4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8EA80-1F69-8E8C-1340-825934F74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435689-7611-8F1A-048E-22B2A2C7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30C01-0963-0CBC-B48E-B836ED6B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855AA-7846-9767-F7FF-EE56E74A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36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3E56-EB4E-9D7E-7D2A-E3112BCD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C004E6-EA56-CA5E-8959-AAE16E2B8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F0590D-4782-279D-6E37-0993F3750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CE45A-9EA0-FDE0-3950-4158F2616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CD0C22-CDF9-33A1-838A-D9D64BC4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2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4D580-BFE8-636A-AFF3-872D99EA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762C13-49BE-5840-56A3-E46DBE18F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27857C-3319-3036-6411-12A6CA200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210831-8037-6724-9A6C-BD3CAC2B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E8D435-DBEF-0D9C-B955-0B7F96DBB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9D0577-B4A4-EB00-958E-631C47FA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0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CC18C-43DE-BDDC-579F-879A2722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F39ACD-420B-AC5D-B387-F161C5BCE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C23C6-6332-597E-AF3C-C7BEDA7B0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0B1E89-1983-E72F-D837-CF47B139E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4A52B3-EC7C-EB35-8A93-006F48EF6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50EB9C-ED82-9702-D0D0-68951D4E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BF8DBA-3129-D219-DD12-DD3F0FEBF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D5EDFD-5CBD-0CD0-2D56-740EDEC7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7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B8238-74D7-945F-3F90-1981804A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7630A1-BC08-A44A-7E97-090EFBAB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D26119-70CB-39DC-99AC-879CF56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02E84-7769-35B1-7513-8BB0C7D4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42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48B0CA-B692-BF12-2841-061A3668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739DD8-FB84-1565-D454-3356BDF7C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B492D-6BD7-5B8E-D8D5-ADB96700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29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1AE4C-BC92-1790-4E7F-6AE96D17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28B107-0AC2-9456-C6C9-FB4E45D15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3C5EBB-89B3-699B-FE59-BE326DD24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356164-7A52-BCA8-1939-11A486FB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8DD118-344D-5E72-E570-D38AAA9D7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F563CE-5F13-ECCD-750A-9314607F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22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F61EC-6719-3491-4F45-9826EC12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75A609-546E-F4EE-8CC2-2902185C7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805C96-B38D-6582-0F7C-59F3DBB4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FCB0DD-ABD3-3386-96C1-1C7C7511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643DB9-66F4-749D-82C6-6C9AF268B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FB507-B063-8CB7-20A8-A1C5900F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2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94C35E-0B63-125B-1116-BCBCE923A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6C8EE0-B75F-4B32-EB64-7BA5050F6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B13B17-B1EC-66BE-33AC-1AC2059F6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5BD71-990C-4921-B71F-844C9A181D50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0566C3-522F-55C0-8208-5BDAD6537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C7CB8-D70D-2B1F-FAFC-6F0965496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24B29-1440-4519-B969-6034A10F7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9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7019B1-9385-EE31-9679-004A6568A300}"/>
              </a:ext>
            </a:extLst>
          </p:cNvPr>
          <p:cNvSpPr txBox="1"/>
          <p:nvPr/>
        </p:nvSpPr>
        <p:spPr>
          <a:xfrm>
            <a:off x="3641725" y="2921169"/>
            <a:ext cx="4908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Mock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284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BD4E93-65BA-58A0-4AB8-4D7DBD3D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9" y="247206"/>
            <a:ext cx="6830378" cy="63635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849D412-3C64-359A-614F-B38C3C0DDA50}"/>
              </a:ext>
            </a:extLst>
          </p:cNvPr>
          <p:cNvSpPr/>
          <p:nvPr/>
        </p:nvSpPr>
        <p:spPr>
          <a:xfrm>
            <a:off x="3715618" y="2122050"/>
            <a:ext cx="3073802" cy="278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6C50B9-9093-D970-5C72-7076CF48A419}"/>
              </a:ext>
            </a:extLst>
          </p:cNvPr>
          <p:cNvSpPr/>
          <p:nvPr/>
        </p:nvSpPr>
        <p:spPr>
          <a:xfrm>
            <a:off x="641816" y="3897510"/>
            <a:ext cx="4273084" cy="2206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6B7FBA-33F3-F530-FF21-8471E14731A4}"/>
              </a:ext>
            </a:extLst>
          </p:cNvPr>
          <p:cNvSpPr/>
          <p:nvPr/>
        </p:nvSpPr>
        <p:spPr>
          <a:xfrm>
            <a:off x="911458" y="3025020"/>
            <a:ext cx="4003442" cy="60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B4DFC1-C09C-EED0-05F3-8EE9DD48E61D}"/>
              </a:ext>
            </a:extLst>
          </p:cNvPr>
          <p:cNvSpPr/>
          <p:nvPr/>
        </p:nvSpPr>
        <p:spPr>
          <a:xfrm>
            <a:off x="7741836" y="2122050"/>
            <a:ext cx="3909060" cy="25984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</a:t>
            </a:r>
            <a:r>
              <a:rPr lang="en-US" altLang="ko-KR" dirty="0">
                <a:solidFill>
                  <a:schemeClr val="tx1"/>
                </a:solidFill>
              </a:rPr>
              <a:t>case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테스트 해보고 싶어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243834B-A343-F06A-7E24-04150FAB1E84}"/>
              </a:ext>
            </a:extLst>
          </p:cNvPr>
          <p:cNvCxnSpPr>
            <a:cxnSpLocks/>
          </p:cNvCxnSpPr>
          <p:nvPr/>
        </p:nvCxnSpPr>
        <p:spPr>
          <a:xfrm flipH="1">
            <a:off x="3879541" y="3634740"/>
            <a:ext cx="3862295" cy="11792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297180" y="49530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자바에서 </a:t>
            </a:r>
            <a:r>
              <a:rPr lang="en-US" altLang="ko-KR" sz="2800" b="1" dirty="0"/>
              <a:t>Mock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B36BE-AB60-F063-0845-9A72E7A0ECEC}"/>
              </a:ext>
            </a:extLst>
          </p:cNvPr>
          <p:cNvSpPr txBox="1"/>
          <p:nvPr/>
        </p:nvSpPr>
        <p:spPr>
          <a:xfrm>
            <a:off x="4578219" y="2822086"/>
            <a:ext cx="9479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자바에서는 여러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Mock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프레임워크를 사용할 수 있지만</a:t>
            </a: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가장 널리 사용되는 것은 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Mockito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라는 라이브러리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altLang="ko-KR" sz="2400" dirty="0"/>
          </a:p>
        </p:txBody>
      </p:sp>
      <p:pic>
        <p:nvPicPr>
          <p:cNvPr id="1026" name="Picture 2" descr="Mockito를 활용하여 테스트 코드 작성하기">
            <a:extLst>
              <a:ext uri="{FF2B5EF4-FFF2-40B4-BE49-F238E27FC236}">
                <a16:creationId xmlns:a16="http://schemas.microsoft.com/office/drawing/2014/main" id="{A23CA2B1-E42D-F7A7-1AAE-E4C904D1E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" y="1629966"/>
            <a:ext cx="4520565" cy="321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5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297180" y="49530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자바에서 </a:t>
            </a:r>
            <a:r>
              <a:rPr lang="en-US" altLang="ko-KR" sz="2800" b="1" dirty="0"/>
              <a:t>Mock</a:t>
            </a:r>
            <a:endParaRPr lang="ko-KR" altLang="en-US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9F1EC4-174F-22F9-6873-AA3EC7A32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60"/>
          <a:stretch/>
        </p:blipFill>
        <p:spPr>
          <a:xfrm>
            <a:off x="297180" y="2469860"/>
            <a:ext cx="5402582" cy="2095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63773-605E-BFA3-383B-6126314B1573}"/>
              </a:ext>
            </a:extLst>
          </p:cNvPr>
          <p:cNvSpPr txBox="1"/>
          <p:nvPr/>
        </p:nvSpPr>
        <p:spPr>
          <a:xfrm>
            <a:off x="6061496" y="951932"/>
            <a:ext cx="6097508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'</a:t>
            </a:r>
            <a:r>
              <a:rPr lang="en-US" altLang="ko-KR" b="1" dirty="0"/>
              <a:t>mock</a:t>
            </a:r>
            <a:r>
              <a:rPr lang="en-US" altLang="ko-KR" dirty="0"/>
              <a:t>' </a:t>
            </a:r>
            <a:r>
              <a:rPr lang="ko-KR" altLang="en-US" dirty="0"/>
              <a:t>함수를 사용하면 </a:t>
            </a:r>
            <a:endParaRPr lang="en-US" altLang="ko-KR" dirty="0"/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SomeClass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라는 클래스의 인스턴스를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'Mock'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으로 생성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dirty="0"/>
              <a:t>Mock </a:t>
            </a:r>
            <a:r>
              <a:rPr lang="ko-KR" altLang="en-US" dirty="0"/>
              <a:t>객체는 기본적으로 모든 메서드 호출에 대해 </a:t>
            </a:r>
            <a:r>
              <a:rPr lang="en-US" altLang="ko-KR" dirty="0"/>
              <a:t>'null'</a:t>
            </a:r>
            <a:r>
              <a:rPr lang="ko-KR" altLang="en-US" dirty="0"/>
              <a:t>을 반환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FCEEA-63A4-C952-C229-8B0F77BB543F}"/>
              </a:ext>
            </a:extLst>
          </p:cNvPr>
          <p:cNvSpPr txBox="1"/>
          <p:nvPr/>
        </p:nvSpPr>
        <p:spPr>
          <a:xfrm>
            <a:off x="6061496" y="3078796"/>
            <a:ext cx="6096000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en-US" altLang="ko-KR" b="1" dirty="0"/>
              <a:t>when</a:t>
            </a:r>
            <a:r>
              <a:rPr lang="en-US" altLang="ko-KR" dirty="0"/>
              <a:t>' </a:t>
            </a:r>
            <a:r>
              <a:rPr lang="ko-KR" altLang="en-US" dirty="0"/>
              <a:t>함수를 사용하면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특정 메서드 호출에 대한 반환 값을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someMethod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메서드가 호출될 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someValue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반환하도록 설정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EF1C-19D5-AF39-72D9-7BAA7968589C}"/>
              </a:ext>
            </a:extLst>
          </p:cNvPr>
          <p:cNvSpPr txBox="1"/>
          <p:nvPr/>
        </p:nvSpPr>
        <p:spPr>
          <a:xfrm>
            <a:off x="6044244" y="5259736"/>
            <a:ext cx="60960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'verify'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함수를 사용하면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특정 메서드 호출이 예상대로 이루어졌는지 검증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8346A3-09B4-00A2-B19F-F086A8DA793B}"/>
              </a:ext>
            </a:extLst>
          </p:cNvPr>
          <p:cNvSpPr/>
          <p:nvPr/>
        </p:nvSpPr>
        <p:spPr>
          <a:xfrm>
            <a:off x="378058" y="2887980"/>
            <a:ext cx="4620662" cy="34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D7DDB1-23A0-00CF-3309-F8D406F56036}"/>
              </a:ext>
            </a:extLst>
          </p:cNvPr>
          <p:cNvSpPr/>
          <p:nvPr/>
        </p:nvSpPr>
        <p:spPr>
          <a:xfrm>
            <a:off x="378058" y="3380113"/>
            <a:ext cx="5161682" cy="34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960918-2EC5-888C-37DA-120C54F12B14}"/>
              </a:ext>
            </a:extLst>
          </p:cNvPr>
          <p:cNvSpPr/>
          <p:nvPr/>
        </p:nvSpPr>
        <p:spPr>
          <a:xfrm>
            <a:off x="378058" y="3972883"/>
            <a:ext cx="3584342" cy="34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553BC95-FE0D-460E-4851-FE82990390D0}"/>
              </a:ext>
            </a:extLst>
          </p:cNvPr>
          <p:cNvCxnSpPr>
            <a:cxnSpLocks/>
          </p:cNvCxnSpPr>
          <p:nvPr/>
        </p:nvCxnSpPr>
        <p:spPr>
          <a:xfrm flipH="1">
            <a:off x="3898109" y="1552096"/>
            <a:ext cx="2060730" cy="1201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9285728-75B2-FDC5-E961-4CD7E313F5A1}"/>
              </a:ext>
            </a:extLst>
          </p:cNvPr>
          <p:cNvCxnSpPr>
            <a:cxnSpLocks/>
          </p:cNvCxnSpPr>
          <p:nvPr/>
        </p:nvCxnSpPr>
        <p:spPr>
          <a:xfrm flipH="1" flipV="1">
            <a:off x="3477060" y="4464989"/>
            <a:ext cx="2451779" cy="11179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D40A837-90B1-4FCF-4FD3-DCF25208A289}"/>
              </a:ext>
            </a:extLst>
          </p:cNvPr>
          <p:cNvCxnSpPr>
            <a:cxnSpLocks/>
          </p:cNvCxnSpPr>
          <p:nvPr/>
        </p:nvCxnSpPr>
        <p:spPr>
          <a:xfrm flipH="1" flipV="1">
            <a:off x="4741078" y="3896944"/>
            <a:ext cx="1233484" cy="99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1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297180" y="49530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Mockito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B6131-5704-FF85-8E5D-B5AB3AA794E1}"/>
              </a:ext>
            </a:extLst>
          </p:cNvPr>
          <p:cNvSpPr txBox="1"/>
          <p:nvPr/>
        </p:nvSpPr>
        <p:spPr>
          <a:xfrm>
            <a:off x="573225" y="1562631"/>
            <a:ext cx="100263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mock():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mock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메서드는 특정 클래스에 대한 가짜 객체를 생성합니다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altLang="ko-KR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6FC77-B40E-CC30-7254-5E1544DE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863" y="2734611"/>
            <a:ext cx="6908273" cy="13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66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297180" y="49530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Mockito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B6131-5704-FF85-8E5D-B5AB3AA794E1}"/>
              </a:ext>
            </a:extLst>
          </p:cNvPr>
          <p:cNvSpPr txBox="1"/>
          <p:nvPr/>
        </p:nvSpPr>
        <p:spPr>
          <a:xfrm>
            <a:off x="573225" y="1562631"/>
            <a:ext cx="130737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when():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가짜 객체의 특정 메서드가 호출되었을 때 어떤 동작을 해야 하는지 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정의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82D1-1C38-6D2C-E6BB-1F2C7064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64" y="2798751"/>
            <a:ext cx="6813072" cy="1260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1D743C-1C12-FE41-C179-C94FC9508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14" y="4561168"/>
            <a:ext cx="10083972" cy="126049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5DD446D-1578-7F29-DBB3-C8DB3DB0CD20}"/>
              </a:ext>
            </a:extLst>
          </p:cNvPr>
          <p:cNvSpPr/>
          <p:nvPr/>
        </p:nvSpPr>
        <p:spPr>
          <a:xfrm>
            <a:off x="5676180" y="5191416"/>
            <a:ext cx="437072" cy="5854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5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297180" y="49530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Mockito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B6131-5704-FF85-8E5D-B5AB3AA794E1}"/>
              </a:ext>
            </a:extLst>
          </p:cNvPr>
          <p:cNvSpPr txBox="1"/>
          <p:nvPr/>
        </p:nvSpPr>
        <p:spPr>
          <a:xfrm>
            <a:off x="573225" y="1562631"/>
            <a:ext cx="130737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i="0" dirty="0">
                <a:solidFill>
                  <a:srgbClr val="212529"/>
                </a:solidFill>
                <a:effectLst/>
                <a:latin typeface="-apple-system"/>
              </a:rPr>
              <a:t>Argument Matchers</a:t>
            </a:r>
          </a:p>
          <a:p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  </a:t>
            </a:r>
            <a:r>
              <a:rPr lang="ko-KR" altLang="en-US" sz="2400" b="0" i="0" dirty="0">
                <a:solidFill>
                  <a:srgbClr val="3B3F4E"/>
                </a:solidFill>
                <a:effectLst/>
                <a:latin typeface="Pretendard"/>
              </a:rPr>
              <a:t>특정 메서드가 어떤 인자와 함께 호출되었는지 확인하는데 사용</a:t>
            </a:r>
            <a:endParaRPr lang="en-US" altLang="ko-KR" sz="3200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780616-6DC0-3257-475F-66A5F995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2835052"/>
            <a:ext cx="8005389" cy="118789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D7CDBD6-09F8-563D-14D1-BBBA50B65A45}"/>
              </a:ext>
            </a:extLst>
          </p:cNvPr>
          <p:cNvSpPr/>
          <p:nvPr/>
        </p:nvSpPr>
        <p:spPr>
          <a:xfrm>
            <a:off x="5167221" y="3353989"/>
            <a:ext cx="681487" cy="5854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2B985-CF80-2D13-9035-E55CFE360F0B}"/>
              </a:ext>
            </a:extLst>
          </p:cNvPr>
          <p:cNvSpPr txBox="1"/>
          <p:nvPr/>
        </p:nvSpPr>
        <p:spPr>
          <a:xfrm>
            <a:off x="2257684" y="4172553"/>
            <a:ext cx="7439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any()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: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어떤 인수로 메서드가 실행되든 동일한 결과를 반환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1956F-9EE7-6F49-B21A-69B44C803655}"/>
              </a:ext>
            </a:extLst>
          </p:cNvPr>
          <p:cNvSpPr txBox="1"/>
          <p:nvPr/>
        </p:nvSpPr>
        <p:spPr>
          <a:xfrm>
            <a:off x="2565609" y="4698837"/>
            <a:ext cx="68234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-  </a:t>
            </a:r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-apple-system"/>
              </a:rPr>
              <a:t>anyInt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(), </a:t>
            </a:r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-apple-system"/>
              </a:rPr>
              <a:t>anyBoolean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(), </a:t>
            </a:r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-apple-system"/>
              </a:rPr>
              <a:t>anyFloat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(), </a:t>
            </a:r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-apple-system"/>
              </a:rPr>
              <a:t>anyString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() ...</a:t>
            </a:r>
          </a:p>
          <a:p>
            <a:pPr algn="l"/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-  </a:t>
            </a:r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-apple-system"/>
              </a:rPr>
              <a:t>anySet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(), </a:t>
            </a:r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-apple-system"/>
              </a:rPr>
              <a:t>anyMap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(), </a:t>
            </a:r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-apple-system"/>
              </a:rPr>
              <a:t>anyIterable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() ...</a:t>
            </a:r>
          </a:p>
          <a:p>
            <a:pPr algn="l"/>
            <a:r>
              <a:rPr lang="en-US" altLang="ko-KR" sz="2000" dirty="0">
                <a:solidFill>
                  <a:srgbClr val="212529"/>
                </a:solidFill>
                <a:latin typeface="-apple-system"/>
              </a:rPr>
              <a:t>-  </a:t>
            </a:r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-apple-system"/>
              </a:rPr>
              <a:t>isNull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(), </a:t>
            </a:r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-apple-system"/>
              </a:rPr>
              <a:t>isNotNull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() ...</a:t>
            </a:r>
          </a:p>
          <a:p>
            <a:pPr algn="l"/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-  contains(), </a:t>
            </a:r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-apple-system"/>
              </a:rPr>
              <a:t>startWith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(), </a:t>
            </a:r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-apple-system"/>
              </a:rPr>
              <a:t>artThat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() ...</a:t>
            </a:r>
          </a:p>
        </p:txBody>
      </p:sp>
    </p:spTree>
    <p:extLst>
      <p:ext uri="{BB962C8B-B14F-4D97-AF65-F5344CB8AC3E}">
        <p14:creationId xmlns:p14="http://schemas.microsoft.com/office/powerpoint/2010/main" val="142194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297180" y="49530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Mockito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B6131-5704-FF85-8E5D-B5AB3AA794E1}"/>
              </a:ext>
            </a:extLst>
          </p:cNvPr>
          <p:cNvSpPr txBox="1"/>
          <p:nvPr/>
        </p:nvSpPr>
        <p:spPr>
          <a:xfrm>
            <a:off x="573225" y="1562631"/>
            <a:ext cx="10235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i="0" dirty="0">
                <a:solidFill>
                  <a:srgbClr val="212529"/>
                </a:solidFill>
                <a:effectLst/>
                <a:latin typeface="-apple-system"/>
              </a:rPr>
              <a:t>Throw</a:t>
            </a:r>
            <a:r>
              <a:rPr lang="en-US" altLang="ko-KR" sz="3200" dirty="0">
                <a:solidFill>
                  <a:srgbClr val="212529"/>
                </a:solidFill>
                <a:latin typeface="-apple-system"/>
              </a:rPr>
              <a:t>()</a:t>
            </a:r>
            <a:r>
              <a:rPr lang="en-US" altLang="ko-KR" sz="3200" b="1" dirty="0"/>
              <a:t>: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Mock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한 객체가 특정 메서드 실행에서 예외를 던지도록 함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132A8-9A09-ECF3-1CD7-FFE20A096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25" y="2713083"/>
            <a:ext cx="10494587" cy="1198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8307FF-33CF-7843-3FF2-A1078F8377C9}"/>
              </a:ext>
            </a:extLst>
          </p:cNvPr>
          <p:cNvSpPr/>
          <p:nvPr/>
        </p:nvSpPr>
        <p:spPr>
          <a:xfrm>
            <a:off x="6096000" y="3312581"/>
            <a:ext cx="4790536" cy="414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6A6CD4-C852-390C-91BC-712CB1CA9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91" y="4619408"/>
            <a:ext cx="10304745" cy="13414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5352ED4-0D81-1D94-CD5C-3BC886EB56C1}"/>
              </a:ext>
            </a:extLst>
          </p:cNvPr>
          <p:cNvSpPr/>
          <p:nvPr/>
        </p:nvSpPr>
        <p:spPr>
          <a:xfrm>
            <a:off x="770625" y="5354167"/>
            <a:ext cx="5060832" cy="399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834948-5DDA-9F1C-96EA-010772326116}"/>
              </a:ext>
            </a:extLst>
          </p:cNvPr>
          <p:cNvSpPr txBox="1"/>
          <p:nvPr/>
        </p:nvSpPr>
        <p:spPr>
          <a:xfrm>
            <a:off x="770625" y="6119247"/>
            <a:ext cx="7439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void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타입의 경우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doThrow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67107-5A56-62D5-7931-7B54FEA5F847}"/>
              </a:ext>
            </a:extLst>
          </p:cNvPr>
          <p:cNvSpPr txBox="1"/>
          <p:nvPr/>
        </p:nvSpPr>
        <p:spPr>
          <a:xfrm>
            <a:off x="770624" y="4067363"/>
            <a:ext cx="7439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void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타입이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아닐경우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then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Throw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1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297180" y="49530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Mockito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B6131-5704-FF85-8E5D-B5AB3AA794E1}"/>
              </a:ext>
            </a:extLst>
          </p:cNvPr>
          <p:cNvSpPr txBox="1"/>
          <p:nvPr/>
        </p:nvSpPr>
        <p:spPr>
          <a:xfrm>
            <a:off x="573225" y="1562631"/>
            <a:ext cx="10235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i="0" dirty="0">
                <a:solidFill>
                  <a:srgbClr val="212529"/>
                </a:solidFill>
                <a:effectLst/>
                <a:latin typeface="-apple-system"/>
              </a:rPr>
              <a:t>verify</a:t>
            </a:r>
            <a:r>
              <a:rPr lang="en-US" altLang="ko-KR" sz="3200" dirty="0">
                <a:solidFill>
                  <a:srgbClr val="212529"/>
                </a:solidFill>
                <a:latin typeface="-apple-system"/>
              </a:rPr>
              <a:t>()</a:t>
            </a:r>
            <a:r>
              <a:rPr lang="en-US" altLang="ko-KR" sz="3200" b="1" dirty="0"/>
              <a:t>: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가짜 객체의 특정 메서드가 기대한 대로 호출되었는지 검증</a:t>
            </a:r>
            <a:endParaRPr lang="en-US" altLang="ko-KR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6FDEE6-6C70-BBFF-71A6-BBDB5F8E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7" y="2535124"/>
            <a:ext cx="5279660" cy="9930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3EFC5D-78FD-BE22-32E4-02AA369E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7" y="4087879"/>
            <a:ext cx="5318099" cy="1056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F97312-831C-5D98-6F6B-107116F78417}"/>
              </a:ext>
            </a:extLst>
          </p:cNvPr>
          <p:cNvSpPr txBox="1"/>
          <p:nvPr/>
        </p:nvSpPr>
        <p:spPr>
          <a:xfrm>
            <a:off x="6093123" y="2564701"/>
            <a:ext cx="7439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veriry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인수에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times(N)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넘겨서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studyRepository.findById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(1L)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정확히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번 호출되지 않았으면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예외가 발생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4576-7E39-B42F-4049-70440F7B6FB8}"/>
              </a:ext>
            </a:extLst>
          </p:cNvPr>
          <p:cNvSpPr txBox="1"/>
          <p:nvPr/>
        </p:nvSpPr>
        <p:spPr>
          <a:xfrm>
            <a:off x="6185866" y="4207093"/>
            <a:ext cx="7439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veriry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인수에 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never()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넘기면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해당 함수가 한 번이라도 실행되면 예외가 발생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58236B-44F4-D937-98E4-64EE9F32F622}"/>
              </a:ext>
            </a:extLst>
          </p:cNvPr>
          <p:cNvSpPr/>
          <p:nvPr/>
        </p:nvSpPr>
        <p:spPr>
          <a:xfrm>
            <a:off x="776377" y="3074001"/>
            <a:ext cx="3588589" cy="354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A3570C-AB77-D5F9-CCD1-4D5411F78B9D}"/>
              </a:ext>
            </a:extLst>
          </p:cNvPr>
          <p:cNvSpPr/>
          <p:nvPr/>
        </p:nvSpPr>
        <p:spPr>
          <a:xfrm>
            <a:off x="776377" y="4615962"/>
            <a:ext cx="3459194" cy="318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48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297180" y="495300"/>
            <a:ext cx="27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Mockito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B6131-5704-FF85-8E5D-B5AB3AA794E1}"/>
              </a:ext>
            </a:extLst>
          </p:cNvPr>
          <p:cNvSpPr txBox="1"/>
          <p:nvPr/>
        </p:nvSpPr>
        <p:spPr>
          <a:xfrm>
            <a:off x="573225" y="1562631"/>
            <a:ext cx="10235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i="0" dirty="0">
                <a:solidFill>
                  <a:srgbClr val="212529"/>
                </a:solidFill>
                <a:effectLst/>
                <a:latin typeface="-apple-system"/>
              </a:rPr>
              <a:t>verify</a:t>
            </a:r>
            <a:r>
              <a:rPr lang="en-US" altLang="ko-KR" sz="3200" dirty="0">
                <a:solidFill>
                  <a:srgbClr val="212529"/>
                </a:solidFill>
                <a:latin typeface="-apple-system"/>
              </a:rPr>
              <a:t>()</a:t>
            </a:r>
            <a:r>
              <a:rPr lang="en-US" altLang="ko-KR" sz="3200" b="1" dirty="0"/>
              <a:t>: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가짜 객체의 특정 메서드가 기대한 대로 호출되었는지 검증</a:t>
            </a:r>
            <a:endParaRPr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2FF74-E11D-E5BD-E36B-6DFCCC109517}"/>
              </a:ext>
            </a:extLst>
          </p:cNvPr>
          <p:cNvSpPr txBox="1"/>
          <p:nvPr/>
        </p:nvSpPr>
        <p:spPr>
          <a:xfrm>
            <a:off x="1202953" y="2737173"/>
            <a:ext cx="68105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-  </a:t>
            </a:r>
            <a:r>
              <a:rPr lang="en-US" altLang="ko-KR" sz="2400" b="0" i="0" dirty="0" err="1">
                <a:solidFill>
                  <a:srgbClr val="212529"/>
                </a:solidFill>
                <a:effectLst/>
                <a:latin typeface="-apple-system"/>
              </a:rPr>
              <a:t>atMostOnce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()</a:t>
            </a:r>
          </a:p>
          <a:p>
            <a:pPr algn="l"/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-  </a:t>
            </a:r>
            <a:r>
              <a:rPr lang="en-US" altLang="ko-KR" sz="2400" b="0" i="0" dirty="0" err="1">
                <a:solidFill>
                  <a:srgbClr val="212529"/>
                </a:solidFill>
                <a:effectLst/>
                <a:latin typeface="-apple-system"/>
              </a:rPr>
              <a:t>atLeastOnce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()</a:t>
            </a:r>
          </a:p>
          <a:p>
            <a:pPr algn="l"/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-  </a:t>
            </a:r>
            <a:r>
              <a:rPr lang="en-US" altLang="ko-KR" sz="2400" b="0" i="0" dirty="0" err="1">
                <a:solidFill>
                  <a:srgbClr val="212529"/>
                </a:solidFill>
                <a:effectLst/>
                <a:latin typeface="-apple-system"/>
              </a:rPr>
              <a:t>atLeast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(N)</a:t>
            </a:r>
          </a:p>
          <a:p>
            <a:pPr algn="l"/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-  </a:t>
            </a:r>
            <a:r>
              <a:rPr lang="en-US" altLang="ko-KR" sz="2400" b="0" i="0" dirty="0" err="1">
                <a:solidFill>
                  <a:srgbClr val="212529"/>
                </a:solidFill>
                <a:effectLst/>
                <a:latin typeface="-apple-system"/>
              </a:rPr>
              <a:t>atMost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(N)</a:t>
            </a:r>
          </a:p>
          <a:p>
            <a:pPr algn="l"/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-  </a:t>
            </a:r>
            <a:r>
              <a:rPr lang="en-US" altLang="ko-KR" sz="2400" dirty="0" err="1">
                <a:solidFill>
                  <a:srgbClr val="212529"/>
                </a:solidFill>
                <a:latin typeface="-apple-system"/>
              </a:rPr>
              <a:t>InOrder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를 사용한 순서검증</a:t>
            </a: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10442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323059" y="49530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정리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B6131-5704-FF85-8E5D-B5AB3AA794E1}"/>
              </a:ext>
            </a:extLst>
          </p:cNvPr>
          <p:cNvSpPr txBox="1"/>
          <p:nvPr/>
        </p:nvSpPr>
        <p:spPr>
          <a:xfrm>
            <a:off x="599104" y="1562631"/>
            <a:ext cx="115928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Mock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은 테스트 작성 시 유용한 도구</a:t>
            </a:r>
            <a:endParaRPr lang="en-US" altLang="ko-KR" sz="2400" dirty="0">
              <a:solidFill>
                <a:srgbClr val="212529"/>
              </a:solidFill>
              <a:latin typeface="-apple-system"/>
            </a:endParaRPr>
          </a:p>
          <a:p>
            <a:pPr algn="l"/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Mock</a:t>
            </a:r>
            <a:r>
              <a:rPr lang="ko-KR" altLang="en-US" sz="2400" i="0" dirty="0">
                <a:solidFill>
                  <a:srgbClr val="212529"/>
                </a:solidFill>
                <a:effectLst/>
                <a:latin typeface="-apple-system"/>
              </a:rPr>
              <a:t>은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실제 객체를 사용하는 대신 가짜 객체를 만들어 사용하는 기법</a:t>
            </a:r>
            <a:endParaRPr lang="en-US" altLang="ko-KR" sz="2400" dirty="0">
              <a:solidFill>
                <a:srgbClr val="212529"/>
              </a:solidFill>
              <a:latin typeface="-apple-system"/>
            </a:endParaRPr>
          </a:p>
          <a:p>
            <a:pPr algn="l"/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Mock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을 사용하여 테스트의 범위를 제한하고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일관된 테스트 결과를 보장하며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복잡성을 줄이고</a:t>
            </a:r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2400" dirty="0" err="1">
                <a:solidFill>
                  <a:srgbClr val="212529"/>
                </a:solidFill>
                <a:latin typeface="-apple-system"/>
              </a:rPr>
              <a:t>이를통해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 테스트의 품질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을 높일 수 있다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자바에서는 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Mockito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와 같은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Mock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프레임워크를 사용하여 쉽게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Mock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객체를 생성하고 관리할 수 있다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Mockito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의 메소드는 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mock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when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verify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등이 있다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867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단위 테스트는 왜 해야할까">
            <a:extLst>
              <a:ext uri="{FF2B5EF4-FFF2-40B4-BE49-F238E27FC236}">
                <a16:creationId xmlns:a16="http://schemas.microsoft.com/office/drawing/2014/main" id="{D2841041-9E9F-97D4-172F-CB7492C4F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89" y="133350"/>
            <a:ext cx="5236422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756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323059" y="49530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정리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B6131-5704-FF85-8E5D-B5AB3AA794E1}"/>
              </a:ext>
            </a:extLst>
          </p:cNvPr>
          <p:cNvSpPr txBox="1"/>
          <p:nvPr/>
        </p:nvSpPr>
        <p:spPr>
          <a:xfrm>
            <a:off x="599104" y="1859340"/>
            <a:ext cx="11592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i="0" dirty="0">
                <a:solidFill>
                  <a:srgbClr val="FF0000"/>
                </a:solidFill>
                <a:effectLst/>
                <a:latin typeface="-apple-system"/>
              </a:rPr>
              <a:t>하지만</a:t>
            </a:r>
            <a:r>
              <a:rPr lang="ko-KR" altLang="en-US" sz="2400" b="1" i="0" dirty="0">
                <a:solidFill>
                  <a:srgbClr val="212529"/>
                </a:solidFill>
                <a:effectLst/>
                <a:latin typeface="-apple-system"/>
              </a:rPr>
              <a:t> 모든 상황에서 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Mock</a:t>
            </a:r>
            <a:r>
              <a:rPr lang="ko-KR" altLang="en-US" sz="2400" b="1" i="0" dirty="0">
                <a:solidFill>
                  <a:srgbClr val="212529"/>
                </a:solidFill>
                <a:effectLst/>
                <a:latin typeface="-apple-system"/>
              </a:rPr>
              <a:t>을 사용하기 보단 </a:t>
            </a:r>
            <a:endParaRPr lang="en-US" altLang="ko-KR" sz="2400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sz="2400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ko-KR" altLang="en-US" sz="2400" i="0" dirty="0">
                <a:solidFill>
                  <a:srgbClr val="212529"/>
                </a:solidFill>
                <a:effectLst/>
                <a:latin typeface="-apple-system"/>
              </a:rPr>
              <a:t>테스트 할 대상이 무엇인지 정확하게 파악하고 충분히 고민한다면 </a:t>
            </a:r>
            <a:endParaRPr lang="en-US" altLang="ko-KR" sz="240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sz="2400" i="0" dirty="0">
                <a:solidFill>
                  <a:srgbClr val="212529"/>
                </a:solidFill>
                <a:effectLst/>
                <a:latin typeface="-apple-system"/>
              </a:rPr>
              <a:t>더 좋은 설계와 테스트 코드를 작성할 수 있을 것 같습니다</a:t>
            </a:r>
            <a:r>
              <a:rPr lang="en-US" altLang="ko-KR" sz="2400" i="0" dirty="0">
                <a:solidFill>
                  <a:srgbClr val="212529"/>
                </a:solidFill>
                <a:effectLst/>
                <a:latin typeface="-apple-system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9529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32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297180" y="495300"/>
            <a:ext cx="131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테스트</a:t>
            </a:r>
            <a:endParaRPr lang="ko-KR" altLang="en-US" sz="2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1B7F6C-1D35-4549-6328-059BD904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2177414"/>
            <a:ext cx="5409994" cy="2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B36BE-AB60-F063-0845-9A72E7A0ECEC}"/>
              </a:ext>
            </a:extLst>
          </p:cNvPr>
          <p:cNvSpPr txBox="1"/>
          <p:nvPr/>
        </p:nvSpPr>
        <p:spPr>
          <a:xfrm>
            <a:off x="5928154" y="2868452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프로그래밍에서 테스트는 필수적인 단계</a:t>
            </a:r>
            <a:endParaRPr lang="en-US" altLang="ko-KR" sz="2400" b="1" dirty="0"/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소프트웨어의 안정성을 확보</a:t>
            </a: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예상치 못한 버그를 미리 발견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6593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BB36BE-AB60-F063-0845-9A72E7A0ECEC}"/>
              </a:ext>
            </a:extLst>
          </p:cNvPr>
          <p:cNvSpPr txBox="1"/>
          <p:nvPr/>
        </p:nvSpPr>
        <p:spPr>
          <a:xfrm>
            <a:off x="754328" y="2289630"/>
            <a:ext cx="106833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실제 환경에서의 동작을 그대로 테스트하기에는 다양한 한계</a:t>
            </a:r>
            <a:endParaRPr lang="en-US" altLang="ko-KR" sz="2400" b="1" dirty="0"/>
          </a:p>
          <a:p>
            <a:endParaRPr lang="en-US" altLang="ko-KR" sz="2400" dirty="0"/>
          </a:p>
          <a:p>
            <a:r>
              <a:rPr lang="en-US" altLang="ko-KR" sz="2400" dirty="0"/>
              <a:t>- 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데이터베이스나 외부 서비스에 의존하는 코드의 경우</a:t>
            </a: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	</a:t>
            </a:r>
            <a:r>
              <a:rPr lang="en-US" altLang="ko-KR" sz="2400" dirty="0"/>
              <a:t>-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실제 환경에서의 동작을 그대로 테스트하면 테스트가 복잡해짐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en-US" altLang="ko-KR" sz="2400" dirty="0"/>
              <a:t>	</a:t>
            </a:r>
          </a:p>
          <a:p>
            <a:r>
              <a:rPr lang="en-US" altLang="ko-KR" sz="2400" dirty="0"/>
              <a:t>	-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실행 시간이 </a:t>
            </a:r>
            <a:r>
              <a:rPr lang="ko-KR" altLang="en-US" sz="2400" b="0" i="0" dirty="0" err="1">
                <a:solidFill>
                  <a:srgbClr val="212529"/>
                </a:solidFill>
                <a:effectLst/>
                <a:latin typeface="-apple-system"/>
              </a:rPr>
              <a:t>길어짐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	-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결과의 일관성 떨어질 수 있음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lang="en-US" altLang="ko-KR" sz="2400" dirty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-  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여러 요소와 결합되어 있어서 테스트가 어려운 경우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E7C12-3619-125B-7E17-C192D8CC7481}"/>
              </a:ext>
            </a:extLst>
          </p:cNvPr>
          <p:cNvSpPr txBox="1"/>
          <p:nvPr/>
        </p:nvSpPr>
        <p:spPr>
          <a:xfrm>
            <a:off x="525780" y="1002030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0000"/>
                </a:solidFill>
              </a:rPr>
              <a:t>But!</a:t>
            </a:r>
            <a:endParaRPr lang="ko-KR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832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ockBean - velog">
            <a:extLst>
              <a:ext uri="{FF2B5EF4-FFF2-40B4-BE49-F238E27FC236}">
                <a16:creationId xmlns:a16="http://schemas.microsoft.com/office/drawing/2014/main" id="{D0FD3123-CF58-AEF2-5F5B-2A987C0A6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85900"/>
            <a:ext cx="6858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5CFAE0B-F300-73CC-F5F6-81AC5923FFFF}"/>
              </a:ext>
            </a:extLst>
          </p:cNvPr>
          <p:cNvSpPr/>
          <p:nvPr/>
        </p:nvSpPr>
        <p:spPr>
          <a:xfrm>
            <a:off x="487680" y="2693670"/>
            <a:ext cx="1097280" cy="14706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8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297180" y="495300"/>
            <a:ext cx="131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Mock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B36BE-AB60-F063-0845-9A72E7A0ECEC}"/>
              </a:ext>
            </a:extLst>
          </p:cNvPr>
          <p:cNvSpPr txBox="1"/>
          <p:nvPr/>
        </p:nvSpPr>
        <p:spPr>
          <a:xfrm>
            <a:off x="586534" y="1859340"/>
            <a:ext cx="10881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Mock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실제 객체를 사용하는 대신 가짜 객체를 만들어 사용하는 기법</a:t>
            </a:r>
            <a:endParaRPr lang="en-US" altLang="ko-KR" sz="2400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4099" name="Picture 3" descr="하울의움직이는 성 허수아비">
            <a:extLst>
              <a:ext uri="{FF2B5EF4-FFF2-40B4-BE49-F238E27FC236}">
                <a16:creationId xmlns:a16="http://schemas.microsoft.com/office/drawing/2014/main" id="{F21F9EB0-332F-655B-ECBC-F09DECB2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40" y="2638425"/>
            <a:ext cx="4892040" cy="273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4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13E1CC-427E-DC1B-7ECA-C2FC2104FEB8}"/>
              </a:ext>
            </a:extLst>
          </p:cNvPr>
          <p:cNvSpPr txBox="1"/>
          <p:nvPr/>
        </p:nvSpPr>
        <p:spPr>
          <a:xfrm>
            <a:off x="297180" y="495300"/>
            <a:ext cx="131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Mock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B36BE-AB60-F063-0845-9A72E7A0ECEC}"/>
              </a:ext>
            </a:extLst>
          </p:cNvPr>
          <p:cNvSpPr txBox="1"/>
          <p:nvPr/>
        </p:nvSpPr>
        <p:spPr>
          <a:xfrm>
            <a:off x="502714" y="1516440"/>
            <a:ext cx="10881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Mock</a:t>
            </a:r>
            <a:r>
              <a:rPr lang="ko-KR" altLang="en-US" sz="2400" dirty="0"/>
              <a:t>은 </a:t>
            </a:r>
            <a:r>
              <a:rPr lang="ko-KR" altLang="en-US" sz="2400" b="1" dirty="0">
                <a:highlight>
                  <a:srgbClr val="FFFF00"/>
                </a:highlight>
              </a:rPr>
              <a:t>테스트 더블</a:t>
            </a:r>
            <a:r>
              <a:rPr lang="ko-KR" altLang="en-US" sz="2400" dirty="0"/>
              <a:t>의</a:t>
            </a:r>
            <a:r>
              <a:rPr lang="ko-KR" altLang="en-US" sz="2400" b="1" dirty="0"/>
              <a:t> </a:t>
            </a:r>
            <a:r>
              <a:rPr lang="en-US" altLang="ko-KR" sz="2400" dirty="0"/>
              <a:t>Mock</a:t>
            </a:r>
            <a:r>
              <a:rPr lang="ko-KR" altLang="en-US" sz="2400" dirty="0"/>
              <a:t>을 의미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ko-KR" altLang="en-US" sz="2400" dirty="0"/>
              <a:t>호출에 대한 기대를 명세하고 내용에 따라 동작하도록 프로그래밍 된 객체</a:t>
            </a:r>
            <a:r>
              <a:rPr lang="en-US" altLang="ko-KR" sz="2400" dirty="0"/>
              <a:t>.</a:t>
            </a:r>
            <a:endParaRPr lang="en-US" altLang="ko-KR" sz="2400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60B00-0E3D-899E-E337-0B55B2EBDF04}"/>
              </a:ext>
            </a:extLst>
          </p:cNvPr>
          <p:cNvSpPr txBox="1"/>
          <p:nvPr/>
        </p:nvSpPr>
        <p:spPr>
          <a:xfrm>
            <a:off x="502714" y="32443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테스트 더블</a:t>
            </a:r>
            <a:r>
              <a:rPr lang="en-US" altLang="ko-KR" sz="2000" b="1" dirty="0"/>
              <a:t>( Test Double ) </a:t>
            </a:r>
            <a:r>
              <a:rPr lang="ko-KR" altLang="en-US" sz="2000" b="1" dirty="0"/>
              <a:t>이란</a:t>
            </a:r>
            <a:r>
              <a:rPr lang="en-US" altLang="ko-KR" sz="2000" b="1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FE174-A7B7-CE4B-4C9D-CD68476046E9}"/>
              </a:ext>
            </a:extLst>
          </p:cNvPr>
          <p:cNvSpPr txBox="1"/>
          <p:nvPr/>
        </p:nvSpPr>
        <p:spPr>
          <a:xfrm>
            <a:off x="2522014" y="4418230"/>
            <a:ext cx="10165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테스트를 진행하기 어려운 경우 이를 </a:t>
            </a:r>
            <a:r>
              <a:rPr lang="ko-KR" altLang="en-US" dirty="0">
                <a:highlight>
                  <a:srgbClr val="FFFF00"/>
                </a:highlight>
              </a:rPr>
              <a:t>대신해 테스트를 진행할 수 있도록 만들어주는 객체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테스트 더블은 크게 </a:t>
            </a:r>
            <a:r>
              <a:rPr lang="en-US" altLang="ko-KR" dirty="0"/>
              <a:t>Dummy, Fake, Stub, Spy, </a:t>
            </a:r>
            <a:r>
              <a:rPr lang="en-US" altLang="ko-KR" b="1" dirty="0"/>
              <a:t>Mock </a:t>
            </a:r>
            <a:r>
              <a:rPr lang="ko-KR" altLang="en-US" dirty="0"/>
              <a:t>으로 나누어진다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80FECCF-269B-95F7-8C70-997F99C24636}"/>
              </a:ext>
            </a:extLst>
          </p:cNvPr>
          <p:cNvSpPr/>
          <p:nvPr/>
        </p:nvSpPr>
        <p:spPr>
          <a:xfrm>
            <a:off x="1173480" y="4094797"/>
            <a:ext cx="1097280" cy="14706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736BFB-ABA7-539C-3B69-5A805169917E}"/>
              </a:ext>
            </a:extLst>
          </p:cNvPr>
          <p:cNvSpPr/>
          <p:nvPr/>
        </p:nvSpPr>
        <p:spPr>
          <a:xfrm>
            <a:off x="7242707" y="4941450"/>
            <a:ext cx="7049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80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19A5D28A-100A-999A-5D7B-666B97D41477}"/>
              </a:ext>
            </a:extLst>
          </p:cNvPr>
          <p:cNvGrpSpPr/>
          <p:nvPr/>
        </p:nvGrpSpPr>
        <p:grpSpPr>
          <a:xfrm rot="5400000">
            <a:off x="3790251" y="2176392"/>
            <a:ext cx="2585189" cy="2512761"/>
            <a:chOff x="3073575" y="1700311"/>
            <a:chExt cx="2585189" cy="251276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1A90105-927F-EAF3-8464-37160041005A}"/>
                </a:ext>
              </a:extLst>
            </p:cNvPr>
            <p:cNvSpPr/>
            <p:nvPr/>
          </p:nvSpPr>
          <p:spPr>
            <a:xfrm>
              <a:off x="3515145" y="2141878"/>
              <a:ext cx="1702051" cy="1629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3329B72-BCEE-A81F-F7DC-ED3E4D70ADDE}"/>
                </a:ext>
              </a:extLst>
            </p:cNvPr>
            <p:cNvSpPr/>
            <p:nvPr/>
          </p:nvSpPr>
          <p:spPr>
            <a:xfrm>
              <a:off x="4775626" y="2719752"/>
              <a:ext cx="883138" cy="429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98B7A55-C4CB-CE1F-7EDE-1E996C07207D}"/>
                </a:ext>
              </a:extLst>
            </p:cNvPr>
            <p:cNvSpPr/>
            <p:nvPr/>
          </p:nvSpPr>
          <p:spPr>
            <a:xfrm>
              <a:off x="3073575" y="2719752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F9E1AF8-805A-1D87-5F57-C241E220565A}"/>
                </a:ext>
              </a:extLst>
            </p:cNvPr>
            <p:cNvSpPr/>
            <p:nvPr/>
          </p:nvSpPr>
          <p:spPr>
            <a:xfrm rot="5400000">
              <a:off x="3924600" y="3556580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806BFA57-2D47-63CC-2A3E-30E720EBFE49}"/>
                </a:ext>
              </a:extLst>
            </p:cNvPr>
            <p:cNvSpPr/>
            <p:nvPr/>
          </p:nvSpPr>
          <p:spPr>
            <a:xfrm rot="16200000">
              <a:off x="3924600" y="1926957"/>
              <a:ext cx="883138" cy="429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C75C903-4E8C-BC09-9B4F-CAA1EA560171}"/>
              </a:ext>
            </a:extLst>
          </p:cNvPr>
          <p:cNvGrpSpPr/>
          <p:nvPr/>
        </p:nvGrpSpPr>
        <p:grpSpPr>
          <a:xfrm rot="16200000">
            <a:off x="2131129" y="554389"/>
            <a:ext cx="2585189" cy="2512761"/>
            <a:chOff x="3073575" y="1700311"/>
            <a:chExt cx="2585189" cy="251276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DF691F-5716-65EA-BCA1-292B19CB95BB}"/>
                </a:ext>
              </a:extLst>
            </p:cNvPr>
            <p:cNvSpPr/>
            <p:nvPr/>
          </p:nvSpPr>
          <p:spPr>
            <a:xfrm>
              <a:off x="3515145" y="2141878"/>
              <a:ext cx="1702051" cy="1629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3A2A349-37D2-B063-8524-6EA5C2909CA1}"/>
                </a:ext>
              </a:extLst>
            </p:cNvPr>
            <p:cNvSpPr/>
            <p:nvPr/>
          </p:nvSpPr>
          <p:spPr>
            <a:xfrm>
              <a:off x="4775626" y="2719752"/>
              <a:ext cx="883138" cy="429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5AC40C0-5ECD-475B-7999-CCA153411C25}"/>
                </a:ext>
              </a:extLst>
            </p:cNvPr>
            <p:cNvSpPr/>
            <p:nvPr/>
          </p:nvSpPr>
          <p:spPr>
            <a:xfrm>
              <a:off x="3073575" y="2719752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0F6EBBF-B8BE-E28F-0010-D42D1B016A0A}"/>
                </a:ext>
              </a:extLst>
            </p:cNvPr>
            <p:cNvSpPr/>
            <p:nvPr/>
          </p:nvSpPr>
          <p:spPr>
            <a:xfrm rot="5400000">
              <a:off x="3924600" y="3556580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ECEAA0-79C1-6EB1-EF65-7BD6455CEC75}"/>
                </a:ext>
              </a:extLst>
            </p:cNvPr>
            <p:cNvSpPr/>
            <p:nvPr/>
          </p:nvSpPr>
          <p:spPr>
            <a:xfrm rot="16200000">
              <a:off x="3924600" y="1926957"/>
              <a:ext cx="883138" cy="429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76536C6-85C2-3875-412E-1A419757D278}"/>
              </a:ext>
            </a:extLst>
          </p:cNvPr>
          <p:cNvGrpSpPr/>
          <p:nvPr/>
        </p:nvGrpSpPr>
        <p:grpSpPr>
          <a:xfrm>
            <a:off x="2110544" y="2198407"/>
            <a:ext cx="2585189" cy="2512762"/>
            <a:chOff x="3009313" y="3034651"/>
            <a:chExt cx="2585189" cy="251276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840018C-C4E4-9BB5-4FB8-E68D0032F989}"/>
                </a:ext>
              </a:extLst>
            </p:cNvPr>
            <p:cNvSpPr/>
            <p:nvPr/>
          </p:nvSpPr>
          <p:spPr>
            <a:xfrm>
              <a:off x="3450882" y="3476220"/>
              <a:ext cx="1702051" cy="16296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B62AF77-98CD-FDC2-AAF0-557629E7264E}"/>
                </a:ext>
              </a:extLst>
            </p:cNvPr>
            <p:cNvSpPr/>
            <p:nvPr/>
          </p:nvSpPr>
          <p:spPr>
            <a:xfrm>
              <a:off x="4711364" y="4054094"/>
              <a:ext cx="883138" cy="4298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54923C5-1138-E715-5D11-5478FF4E9CAD}"/>
                </a:ext>
              </a:extLst>
            </p:cNvPr>
            <p:cNvSpPr/>
            <p:nvPr/>
          </p:nvSpPr>
          <p:spPr>
            <a:xfrm>
              <a:off x="3009313" y="4054094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CD75F3A-25B3-45E4-B6B9-7939F51B9780}"/>
                </a:ext>
              </a:extLst>
            </p:cNvPr>
            <p:cNvSpPr/>
            <p:nvPr/>
          </p:nvSpPr>
          <p:spPr>
            <a:xfrm rot="5400000">
              <a:off x="3860338" y="4890921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040A86-5273-9C6D-C9B3-D3A1F746FF4D}"/>
                </a:ext>
              </a:extLst>
            </p:cNvPr>
            <p:cNvSpPr/>
            <p:nvPr/>
          </p:nvSpPr>
          <p:spPr>
            <a:xfrm rot="16200000">
              <a:off x="3860338" y="3261297"/>
              <a:ext cx="883138" cy="4298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5F495DA-3537-50AA-2081-94053ED1C052}"/>
              </a:ext>
            </a:extLst>
          </p:cNvPr>
          <p:cNvGrpSpPr/>
          <p:nvPr/>
        </p:nvGrpSpPr>
        <p:grpSpPr>
          <a:xfrm>
            <a:off x="2120313" y="3828031"/>
            <a:ext cx="2585189" cy="2512762"/>
            <a:chOff x="3073575" y="1700310"/>
            <a:chExt cx="2585189" cy="251276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3100610-B5A7-2740-79AB-09449156F118}"/>
                </a:ext>
              </a:extLst>
            </p:cNvPr>
            <p:cNvSpPr/>
            <p:nvPr/>
          </p:nvSpPr>
          <p:spPr>
            <a:xfrm>
              <a:off x="3515144" y="2141879"/>
              <a:ext cx="1702051" cy="1629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63210C-6D21-AECB-1E2E-A85B5558C129}"/>
                </a:ext>
              </a:extLst>
            </p:cNvPr>
            <p:cNvSpPr/>
            <p:nvPr/>
          </p:nvSpPr>
          <p:spPr>
            <a:xfrm>
              <a:off x="4775626" y="2719753"/>
              <a:ext cx="883138" cy="429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DB9D062-72DF-5683-9947-5859FAFA4B3D}"/>
                </a:ext>
              </a:extLst>
            </p:cNvPr>
            <p:cNvSpPr/>
            <p:nvPr/>
          </p:nvSpPr>
          <p:spPr>
            <a:xfrm>
              <a:off x="3073575" y="2719753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765532-071A-E56D-7056-5FC668CAB754}"/>
                </a:ext>
              </a:extLst>
            </p:cNvPr>
            <p:cNvSpPr/>
            <p:nvPr/>
          </p:nvSpPr>
          <p:spPr>
            <a:xfrm rot="5400000">
              <a:off x="3924600" y="3556580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B04EEA1-52B6-692B-59AF-A5FCC09F4C19}"/>
                </a:ext>
              </a:extLst>
            </p:cNvPr>
            <p:cNvSpPr/>
            <p:nvPr/>
          </p:nvSpPr>
          <p:spPr>
            <a:xfrm rot="16200000">
              <a:off x="3924600" y="1926956"/>
              <a:ext cx="883138" cy="429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6499B39-6BA8-F20B-975F-2611E38596B7}"/>
              </a:ext>
            </a:extLst>
          </p:cNvPr>
          <p:cNvGrpSpPr/>
          <p:nvPr/>
        </p:nvGrpSpPr>
        <p:grpSpPr>
          <a:xfrm>
            <a:off x="408004" y="2200880"/>
            <a:ext cx="2585189" cy="2512761"/>
            <a:chOff x="3073575" y="1700311"/>
            <a:chExt cx="2585189" cy="251276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EB982DA-05BF-578B-C0D1-80D98C073CD2}"/>
                </a:ext>
              </a:extLst>
            </p:cNvPr>
            <p:cNvSpPr/>
            <p:nvPr/>
          </p:nvSpPr>
          <p:spPr>
            <a:xfrm>
              <a:off x="3515145" y="2141878"/>
              <a:ext cx="1702051" cy="1629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F38F2A2-9EB9-0928-A8D9-8F4373104403}"/>
                </a:ext>
              </a:extLst>
            </p:cNvPr>
            <p:cNvSpPr/>
            <p:nvPr/>
          </p:nvSpPr>
          <p:spPr>
            <a:xfrm>
              <a:off x="4775626" y="2719752"/>
              <a:ext cx="883138" cy="429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1FACFC1-8758-B8CD-1C62-69806EDE0B89}"/>
                </a:ext>
              </a:extLst>
            </p:cNvPr>
            <p:cNvSpPr/>
            <p:nvPr/>
          </p:nvSpPr>
          <p:spPr>
            <a:xfrm>
              <a:off x="3073575" y="2719752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D2E741A-CED1-4F18-ABAF-1291FAE66B81}"/>
                </a:ext>
              </a:extLst>
            </p:cNvPr>
            <p:cNvSpPr/>
            <p:nvPr/>
          </p:nvSpPr>
          <p:spPr>
            <a:xfrm rot="5400000">
              <a:off x="3924600" y="3556580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179CEF7-E6EF-DC71-CE62-8B053371D54A}"/>
                </a:ext>
              </a:extLst>
            </p:cNvPr>
            <p:cNvSpPr/>
            <p:nvPr/>
          </p:nvSpPr>
          <p:spPr>
            <a:xfrm rot="16200000">
              <a:off x="3924600" y="1926957"/>
              <a:ext cx="883138" cy="429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A06B080-5C42-8337-5D5D-1DC552E8B1AE}"/>
              </a:ext>
            </a:extLst>
          </p:cNvPr>
          <p:cNvGrpSpPr/>
          <p:nvPr/>
        </p:nvGrpSpPr>
        <p:grpSpPr>
          <a:xfrm rot="10800000">
            <a:off x="3822364" y="518175"/>
            <a:ext cx="2585189" cy="2512761"/>
            <a:chOff x="3073575" y="1700311"/>
            <a:chExt cx="2585189" cy="2512761"/>
          </a:xfrm>
          <a:solidFill>
            <a:schemeClr val="accent6"/>
          </a:solidFill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47EEC85-82AB-13C1-84D4-F175CDC275C7}"/>
                </a:ext>
              </a:extLst>
            </p:cNvPr>
            <p:cNvSpPr/>
            <p:nvPr/>
          </p:nvSpPr>
          <p:spPr>
            <a:xfrm>
              <a:off x="3515145" y="2141878"/>
              <a:ext cx="1702051" cy="1629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4DC8D9FF-C8BC-B835-5235-425221F05E86}"/>
                </a:ext>
              </a:extLst>
            </p:cNvPr>
            <p:cNvSpPr/>
            <p:nvPr/>
          </p:nvSpPr>
          <p:spPr>
            <a:xfrm>
              <a:off x="4775626" y="2719752"/>
              <a:ext cx="883138" cy="4298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1833AB6-7823-A4BC-D78C-7692319778A4}"/>
                </a:ext>
              </a:extLst>
            </p:cNvPr>
            <p:cNvSpPr/>
            <p:nvPr/>
          </p:nvSpPr>
          <p:spPr>
            <a:xfrm>
              <a:off x="3073575" y="2719752"/>
              <a:ext cx="883138" cy="4298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C9780EF-0BF1-26D0-CCE4-7553FE0F5B01}"/>
                </a:ext>
              </a:extLst>
            </p:cNvPr>
            <p:cNvSpPr/>
            <p:nvPr/>
          </p:nvSpPr>
          <p:spPr>
            <a:xfrm rot="5400000">
              <a:off x="3924600" y="3556580"/>
              <a:ext cx="883138" cy="4298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927D7CB2-4AAB-3179-C143-0DE92DB23F40}"/>
                </a:ext>
              </a:extLst>
            </p:cNvPr>
            <p:cNvSpPr/>
            <p:nvPr/>
          </p:nvSpPr>
          <p:spPr>
            <a:xfrm rot="16200000">
              <a:off x="3924600" y="1926957"/>
              <a:ext cx="883138" cy="4298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6E32F76-AE30-4E69-3F54-09C1D19944D3}"/>
              </a:ext>
            </a:extLst>
          </p:cNvPr>
          <p:cNvGrpSpPr/>
          <p:nvPr/>
        </p:nvGrpSpPr>
        <p:grpSpPr>
          <a:xfrm>
            <a:off x="392010" y="3828030"/>
            <a:ext cx="2585189" cy="2512762"/>
            <a:chOff x="764556" y="4271492"/>
            <a:chExt cx="2585189" cy="251276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5012607-ADE8-C800-D057-B63FFA176E71}"/>
                </a:ext>
              </a:extLst>
            </p:cNvPr>
            <p:cNvSpPr/>
            <p:nvPr/>
          </p:nvSpPr>
          <p:spPr>
            <a:xfrm>
              <a:off x="1206125" y="4713061"/>
              <a:ext cx="1702051" cy="16296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2F6A101-61F6-DDC8-090E-CD0D872CEE8F}"/>
                </a:ext>
              </a:extLst>
            </p:cNvPr>
            <p:cNvSpPr/>
            <p:nvPr/>
          </p:nvSpPr>
          <p:spPr>
            <a:xfrm>
              <a:off x="2466607" y="5290935"/>
              <a:ext cx="883138" cy="4298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5E85D58-37CF-BE94-0175-424564CBA047}"/>
                </a:ext>
              </a:extLst>
            </p:cNvPr>
            <p:cNvSpPr/>
            <p:nvPr/>
          </p:nvSpPr>
          <p:spPr>
            <a:xfrm>
              <a:off x="764556" y="5290935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51BD5288-1DF0-30D5-FBE7-13DF398A9693}"/>
                </a:ext>
              </a:extLst>
            </p:cNvPr>
            <p:cNvSpPr/>
            <p:nvPr/>
          </p:nvSpPr>
          <p:spPr>
            <a:xfrm rot="5400000">
              <a:off x="1615581" y="6127762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CB1F969-711B-A36C-9D22-D33AF779B547}"/>
                </a:ext>
              </a:extLst>
            </p:cNvPr>
            <p:cNvSpPr/>
            <p:nvPr/>
          </p:nvSpPr>
          <p:spPr>
            <a:xfrm rot="16200000">
              <a:off x="1615581" y="4498138"/>
              <a:ext cx="883138" cy="4298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E7FC9D2-C0F0-BEC7-D69A-1F6B8785AE35}"/>
              </a:ext>
            </a:extLst>
          </p:cNvPr>
          <p:cNvCxnSpPr>
            <a:cxnSpLocks/>
          </p:cNvCxnSpPr>
          <p:nvPr/>
        </p:nvCxnSpPr>
        <p:spPr>
          <a:xfrm flipH="1">
            <a:off x="3970981" y="2388200"/>
            <a:ext cx="3736736" cy="11089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414ECF4D-0D76-3B76-C27C-4CBBCB03ED41}"/>
              </a:ext>
            </a:extLst>
          </p:cNvPr>
          <p:cNvSpPr/>
          <p:nvPr/>
        </p:nvSpPr>
        <p:spPr>
          <a:xfrm>
            <a:off x="7852233" y="1049275"/>
            <a:ext cx="3909060" cy="25984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주황색 요소를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테스트해보고 싶어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CD1B98B-21FE-7306-C097-B4DCE8907450}"/>
              </a:ext>
            </a:extLst>
          </p:cNvPr>
          <p:cNvGrpSpPr/>
          <p:nvPr/>
        </p:nvGrpSpPr>
        <p:grpSpPr>
          <a:xfrm rot="16200000">
            <a:off x="1470139" y="1763162"/>
            <a:ext cx="1147160" cy="1629624"/>
            <a:chOff x="8437037" y="3701241"/>
            <a:chExt cx="1147160" cy="16296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C8AD28-3290-210E-9B4E-CF3C49A7A388}"/>
                </a:ext>
              </a:extLst>
            </p:cNvPr>
            <p:cNvSpPr/>
            <p:nvPr/>
          </p:nvSpPr>
          <p:spPr>
            <a:xfrm>
              <a:off x="8878607" y="3701241"/>
              <a:ext cx="705590" cy="1629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BE57B1-AADA-9025-B36F-E95A1396761E}"/>
                </a:ext>
              </a:extLst>
            </p:cNvPr>
            <p:cNvSpPr/>
            <p:nvPr/>
          </p:nvSpPr>
          <p:spPr>
            <a:xfrm>
              <a:off x="8437037" y="4279115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01D1643-FA1C-0B1C-E9F2-12F66BF8F335}"/>
              </a:ext>
            </a:extLst>
          </p:cNvPr>
          <p:cNvGrpSpPr/>
          <p:nvPr/>
        </p:nvGrpSpPr>
        <p:grpSpPr>
          <a:xfrm>
            <a:off x="2431508" y="2698069"/>
            <a:ext cx="1147160" cy="1629624"/>
            <a:chOff x="8437037" y="3701241"/>
            <a:chExt cx="1147160" cy="16296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54BDD0-B46D-FD0C-1F32-E33AB23C3543}"/>
                </a:ext>
              </a:extLst>
            </p:cNvPr>
            <p:cNvSpPr/>
            <p:nvPr/>
          </p:nvSpPr>
          <p:spPr>
            <a:xfrm>
              <a:off x="8878607" y="3701241"/>
              <a:ext cx="705590" cy="1629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652F851-BA38-6AB6-A756-A73D729AF4C8}"/>
                </a:ext>
              </a:extLst>
            </p:cNvPr>
            <p:cNvSpPr/>
            <p:nvPr/>
          </p:nvSpPr>
          <p:spPr>
            <a:xfrm>
              <a:off x="8437037" y="4279115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76536C6-85C2-3875-412E-1A419757D278}"/>
              </a:ext>
            </a:extLst>
          </p:cNvPr>
          <p:cNvGrpSpPr/>
          <p:nvPr/>
        </p:nvGrpSpPr>
        <p:grpSpPr>
          <a:xfrm>
            <a:off x="714911" y="2278515"/>
            <a:ext cx="2585189" cy="2512762"/>
            <a:chOff x="3009313" y="3034651"/>
            <a:chExt cx="2585189" cy="251276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840018C-C4E4-9BB5-4FB8-E68D0032F989}"/>
                </a:ext>
              </a:extLst>
            </p:cNvPr>
            <p:cNvSpPr/>
            <p:nvPr/>
          </p:nvSpPr>
          <p:spPr>
            <a:xfrm>
              <a:off x="3450882" y="3476220"/>
              <a:ext cx="1702051" cy="16296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B62AF77-98CD-FDC2-AAF0-557629E7264E}"/>
                </a:ext>
              </a:extLst>
            </p:cNvPr>
            <p:cNvSpPr/>
            <p:nvPr/>
          </p:nvSpPr>
          <p:spPr>
            <a:xfrm>
              <a:off x="4711364" y="4054094"/>
              <a:ext cx="883138" cy="4298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54923C5-1138-E715-5D11-5478FF4E9CAD}"/>
                </a:ext>
              </a:extLst>
            </p:cNvPr>
            <p:cNvSpPr/>
            <p:nvPr/>
          </p:nvSpPr>
          <p:spPr>
            <a:xfrm>
              <a:off x="3009313" y="4054094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CD75F3A-25B3-45E4-B6B9-7939F51B9780}"/>
                </a:ext>
              </a:extLst>
            </p:cNvPr>
            <p:cNvSpPr/>
            <p:nvPr/>
          </p:nvSpPr>
          <p:spPr>
            <a:xfrm rot="5400000">
              <a:off x="3860338" y="4890921"/>
              <a:ext cx="883138" cy="42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040A86-5273-9C6D-C9B3-D3A1F746FF4D}"/>
                </a:ext>
              </a:extLst>
            </p:cNvPr>
            <p:cNvSpPr/>
            <p:nvPr/>
          </p:nvSpPr>
          <p:spPr>
            <a:xfrm rot="16200000">
              <a:off x="3860338" y="3261297"/>
              <a:ext cx="883138" cy="4298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BB1FA70-E8D9-59B5-64A0-01655128DB7C}"/>
              </a:ext>
            </a:extLst>
          </p:cNvPr>
          <p:cNvGrpSpPr/>
          <p:nvPr/>
        </p:nvGrpSpPr>
        <p:grpSpPr>
          <a:xfrm>
            <a:off x="698451" y="2683870"/>
            <a:ext cx="883139" cy="1702051"/>
            <a:chOff x="9930881" y="2635293"/>
            <a:chExt cx="883139" cy="170205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8FE6C07-3910-8D06-C940-D8CE9080E0FE}"/>
                </a:ext>
              </a:extLst>
            </p:cNvPr>
            <p:cNvSpPr/>
            <p:nvPr/>
          </p:nvSpPr>
          <p:spPr>
            <a:xfrm rot="5400000">
              <a:off x="9300640" y="3265534"/>
              <a:ext cx="1702051" cy="441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323198-08F3-2ADB-D3D0-A802FA7475C0}"/>
                </a:ext>
              </a:extLst>
            </p:cNvPr>
            <p:cNvSpPr/>
            <p:nvPr/>
          </p:nvSpPr>
          <p:spPr>
            <a:xfrm>
              <a:off x="9930882" y="3271395"/>
              <a:ext cx="883138" cy="429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A079CB-C748-A9FE-0A48-2E9B9D57D4AE}"/>
              </a:ext>
            </a:extLst>
          </p:cNvPr>
          <p:cNvGrpSpPr/>
          <p:nvPr/>
        </p:nvGrpSpPr>
        <p:grpSpPr>
          <a:xfrm rot="16200000">
            <a:off x="1573209" y="3534894"/>
            <a:ext cx="883139" cy="1702051"/>
            <a:chOff x="9930881" y="2635293"/>
            <a:chExt cx="883139" cy="170205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C081D8-3C9C-E3BD-A689-227903F057B6}"/>
                </a:ext>
              </a:extLst>
            </p:cNvPr>
            <p:cNvSpPr/>
            <p:nvPr/>
          </p:nvSpPr>
          <p:spPr>
            <a:xfrm rot="5400000">
              <a:off x="9300640" y="3265534"/>
              <a:ext cx="1702051" cy="4415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CB9A22E-2E93-A09B-3712-DFC43707977E}"/>
                </a:ext>
              </a:extLst>
            </p:cNvPr>
            <p:cNvSpPr/>
            <p:nvPr/>
          </p:nvSpPr>
          <p:spPr>
            <a:xfrm>
              <a:off x="9930882" y="3271395"/>
              <a:ext cx="883138" cy="429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F9E4F3-554E-5D8E-0B53-C727DB3533A8}"/>
              </a:ext>
            </a:extLst>
          </p:cNvPr>
          <p:cNvSpPr txBox="1"/>
          <p:nvPr/>
        </p:nvSpPr>
        <p:spPr>
          <a:xfrm>
            <a:off x="5036820" y="2559294"/>
            <a:ext cx="53625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테스트의 복잡성을 줄임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테스트의 범위를 제한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일관된 테스트 결과를 얻을 수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31B5A2-581B-6850-8363-EB5481A45A63}"/>
              </a:ext>
            </a:extLst>
          </p:cNvPr>
          <p:cNvSpPr txBox="1"/>
          <p:nvPr/>
        </p:nvSpPr>
        <p:spPr>
          <a:xfrm>
            <a:off x="5577840" y="50959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800" b="1" i="0" dirty="0">
                <a:solidFill>
                  <a:srgbClr val="212529"/>
                </a:solidFill>
                <a:effectLst/>
                <a:latin typeface="-apple-system"/>
              </a:rPr>
              <a:t>테스트 코드의 품질 상승</a:t>
            </a:r>
            <a:endParaRPr lang="en-US" altLang="ko-KR" sz="2800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3329727-B718-C10B-BAB5-61B4DBFD70E1}"/>
              </a:ext>
            </a:extLst>
          </p:cNvPr>
          <p:cNvSpPr/>
          <p:nvPr/>
        </p:nvSpPr>
        <p:spPr>
          <a:xfrm>
            <a:off x="4480560" y="5062536"/>
            <a:ext cx="929640" cy="5901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2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517</Words>
  <Application>Microsoft Office PowerPoint</Application>
  <PresentationFormat>와이드스크린</PresentationFormat>
  <Paragraphs>94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-apple-system</vt:lpstr>
      <vt:lpstr>Pretendard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김성민</dc:creator>
  <cp:lastModifiedBy>김성민</cp:lastModifiedBy>
  <cp:revision>4</cp:revision>
  <dcterms:created xsi:type="dcterms:W3CDTF">2024-01-09T05:37:48Z</dcterms:created>
  <dcterms:modified xsi:type="dcterms:W3CDTF">2024-01-12T09:21:55Z</dcterms:modified>
</cp:coreProperties>
</file>